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sldIdLst>
    <p:sldId id="266" r:id="rId2"/>
    <p:sldId id="267" r:id="rId3"/>
    <p:sldId id="277" r:id="rId4"/>
    <p:sldId id="295" r:id="rId5"/>
    <p:sldId id="296" r:id="rId6"/>
    <p:sldId id="291" r:id="rId7"/>
    <p:sldId id="292" r:id="rId8"/>
    <p:sldId id="293" r:id="rId9"/>
    <p:sldId id="294" r:id="rId10"/>
    <p:sldId id="289" r:id="rId11"/>
    <p:sldId id="290" r:id="rId12"/>
    <p:sldId id="301" r:id="rId13"/>
    <p:sldId id="302" r:id="rId14"/>
    <p:sldId id="303" r:id="rId15"/>
    <p:sldId id="278" r:id="rId16"/>
    <p:sldId id="283" r:id="rId17"/>
    <p:sldId id="284" r:id="rId18"/>
    <p:sldId id="285" r:id="rId19"/>
    <p:sldId id="286" r:id="rId20"/>
    <p:sldId id="281" r:id="rId21"/>
    <p:sldId id="282" r:id="rId22"/>
    <p:sldId id="287" r:id="rId23"/>
    <p:sldId id="288" r:id="rId24"/>
    <p:sldId id="298" r:id="rId25"/>
    <p:sldId id="299" r:id="rId26"/>
    <p:sldId id="274" r:id="rId27"/>
    <p:sldId id="275" r:id="rId28"/>
    <p:sldId id="276" r:id="rId29"/>
    <p:sldId id="306" r:id="rId30"/>
    <p:sldId id="307" r:id="rId31"/>
    <p:sldId id="308" r:id="rId32"/>
    <p:sldId id="310" r:id="rId33"/>
    <p:sldId id="305" r:id="rId34"/>
    <p:sldId id="304" r:id="rId35"/>
    <p:sldId id="279" r:id="rId36"/>
    <p:sldId id="309" r:id="rId37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60"/>
  </p:normalViewPr>
  <p:slideViewPr>
    <p:cSldViewPr snapToObjects="1">
      <p:cViewPr varScale="1">
        <p:scale>
          <a:sx n="79" d="100"/>
          <a:sy n="79" d="100"/>
        </p:scale>
        <p:origin x="-9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80DDD15E-6AF2-46F2-A719-CC93423533FE}" type="datetimeFigureOut">
              <a:rPr lang="en-US"/>
              <a:pPr>
                <a:defRPr/>
              </a:pPr>
              <a:t>10/19/2015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5F025DCF-F8C0-40FC-92F0-4019651605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91FAB61-7EF8-4195-95BB-642DECB43D5E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B227A91-6D05-4D3E-9AEC-63253624E382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AF2F19-F16D-40AB-A1C9-4B747FA88D30}" type="datetimeFigureOut">
              <a:rPr lang="en-US"/>
              <a:pPr>
                <a:defRPr/>
              </a:pPr>
              <a:t>10/19/2015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F048DE-8A39-4B93-896D-E4D62D5DAB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808969-5D61-4176-BDDF-3B86FA3FD404}" type="datetimeFigureOut">
              <a:rPr lang="en-US"/>
              <a:pPr>
                <a:defRPr/>
              </a:pPr>
              <a:t>10/19/2015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71CEF8-8269-4690-BFED-1A7822DB56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E5FA21-6DD3-4DAE-B804-162E31CF21BE}" type="datetimeFigureOut">
              <a:rPr lang="en-US"/>
              <a:pPr>
                <a:defRPr/>
              </a:pPr>
              <a:t>10/19/2015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808E9E-4D47-4D82-8F3F-B7E77A9588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F2DA67-A677-438A-80F3-088928687B31}" type="datetimeFigureOut">
              <a:rPr lang="en-US"/>
              <a:pPr>
                <a:defRPr/>
              </a:pPr>
              <a:t>10/19/2015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10C7EC-12E3-4232-A46D-379482F4D8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B6072B-5973-4356-BD84-214482A0F0EF}" type="datetimeFigureOut">
              <a:rPr lang="en-US"/>
              <a:pPr>
                <a:defRPr/>
              </a:pPr>
              <a:t>10/19/2015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71DF98-E4AF-4D28-B90B-81AC9086CC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3B4882-E2C1-48F1-9F2E-3AE648E7DF8F}" type="datetimeFigureOut">
              <a:rPr lang="en-US"/>
              <a:pPr>
                <a:defRPr/>
              </a:pPr>
              <a:t>10/19/2015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AAA75F-0D1F-4D2C-B7F4-2EA9114E00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B4821F-ABEE-411E-AAE0-54EB9D782043}" type="datetimeFigureOut">
              <a:rPr lang="en-US"/>
              <a:pPr>
                <a:defRPr/>
              </a:pPr>
              <a:t>10/19/2015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CC9552-29E6-4971-8519-D0528DE378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DAFDC7-F40E-4B08-9D54-7FF90154DBC2}" type="datetimeFigureOut">
              <a:rPr lang="en-US"/>
              <a:pPr>
                <a:defRPr/>
              </a:pPr>
              <a:t>10/19/2015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A13796-AF96-41CC-970D-181F23DA87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4614BB-6BA0-402B-B8ED-4ED260384511}" type="datetimeFigureOut">
              <a:rPr lang="en-US"/>
              <a:pPr>
                <a:defRPr/>
              </a:pPr>
              <a:t>10/19/2015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71BFCB-1053-46A0-97E9-294628DC9D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F95C48-2AA0-41B5-AFA7-6BE0CA837459}" type="datetimeFigureOut">
              <a:rPr lang="en-US"/>
              <a:pPr>
                <a:defRPr/>
              </a:pPr>
              <a:t>10/19/2015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B8C219-7D61-43E4-9C47-DB67C99006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AA67E9-1E4F-480F-B365-1A751EA3E06A}" type="datetimeFigureOut">
              <a:rPr lang="en-US"/>
              <a:pPr>
                <a:defRPr/>
              </a:pPr>
              <a:t>10/19/2015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684168-DA68-4B26-8BD0-7554F27955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D95AD50-A61E-4C62-B99F-9E40E3784234}" type="datetimeFigureOut">
              <a:rPr lang="en-US"/>
              <a:pPr>
                <a:defRPr/>
              </a:pPr>
              <a:t>10/19/2015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795C41B-FB16-4643-AAE0-F911D3FEB4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My Journey</a:t>
            </a:r>
            <a:br>
              <a:rPr lang="en-US" dirty="0" smtClean="0"/>
            </a:br>
            <a:r>
              <a:rPr lang="en-US" dirty="0" smtClean="0"/>
              <a:t>from Traditional to Contemporary</a:t>
            </a:r>
            <a:br>
              <a:rPr lang="en-US" dirty="0" smtClean="0"/>
            </a:br>
            <a:r>
              <a:rPr lang="en-US" dirty="0" smtClean="0"/>
              <a:t>Painting</a:t>
            </a:r>
            <a:endParaRPr lang="en-US" dirty="0"/>
          </a:p>
        </p:txBody>
      </p:sp>
      <p:sp>
        <p:nvSpPr>
          <p:cNvPr id="14338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mtClean="0">
                <a:solidFill>
                  <a:schemeClr val="tx1"/>
                </a:solidFill>
              </a:rPr>
              <a:t>By</a:t>
            </a:r>
          </a:p>
          <a:p>
            <a:r>
              <a:rPr lang="en-US" smtClean="0">
                <a:solidFill>
                  <a:schemeClr val="tx1"/>
                </a:solidFill>
              </a:rPr>
              <a:t>Freda Lee-McCann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Li </a:t>
            </a:r>
            <a:r>
              <a:rPr lang="en-US" dirty="0" err="1" smtClean="0"/>
              <a:t>Hua-yi</a:t>
            </a:r>
            <a:r>
              <a:rPr lang="en-US" dirty="0" smtClean="0"/>
              <a:t> ( 1948-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24578" name="Content Placeholder 3" descr="Li-HY-1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057400" y="2286000"/>
            <a:ext cx="5029200" cy="2819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Li </a:t>
            </a:r>
            <a:r>
              <a:rPr lang="en-US" dirty="0" err="1" smtClean="0"/>
              <a:t>Hua-yi</a:t>
            </a:r>
            <a:r>
              <a:rPr lang="en-US" dirty="0" smtClean="0"/>
              <a:t> ( 1948-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25602" name="Content Placeholder 3" descr="Li-HY-3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08000" y="1836738"/>
            <a:ext cx="8128000" cy="40513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Yang Yong-Liang ( 1980-</a:t>
            </a:r>
          </a:p>
        </p:txBody>
      </p:sp>
      <p:pic>
        <p:nvPicPr>
          <p:cNvPr id="26626" name="Content Placeholder 5" descr="YangYongliang00.jpe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219200" y="2400300"/>
            <a:ext cx="3276600" cy="2057400"/>
          </a:xfrm>
        </p:spPr>
      </p:pic>
      <p:pic>
        <p:nvPicPr>
          <p:cNvPr id="26627" name="Picture 6" descr="yang-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2400300"/>
            <a:ext cx="365125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Yang Yong-Liang ( 1980-</a:t>
            </a:r>
          </a:p>
        </p:txBody>
      </p:sp>
      <p:pic>
        <p:nvPicPr>
          <p:cNvPr id="27650" name="Content Placeholder 7" descr="yang-d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308225" y="1600200"/>
            <a:ext cx="4525963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Painting by </a:t>
            </a:r>
            <a:r>
              <a:rPr lang="en-US" dirty="0" err="1" smtClean="0"/>
              <a:t>Shen</a:t>
            </a:r>
            <a:r>
              <a:rPr lang="en-US" dirty="0" smtClean="0"/>
              <a:t> Chou (1497) &amp; Photo by Yang </a:t>
            </a:r>
            <a:r>
              <a:rPr lang="en-US" dirty="0" err="1" smtClean="0"/>
              <a:t>Yongliang</a:t>
            </a:r>
            <a:r>
              <a:rPr lang="en-US" dirty="0" smtClean="0"/>
              <a:t> (2009)</a:t>
            </a:r>
            <a:endParaRPr lang="en-US" dirty="0"/>
          </a:p>
        </p:txBody>
      </p:sp>
      <p:pic>
        <p:nvPicPr>
          <p:cNvPr id="28674" name="Content Placeholder 3" descr="art paper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271713" y="1600200"/>
            <a:ext cx="4600575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Influenced by these Western Artists</a:t>
            </a:r>
            <a:endParaRPr lang="en-US" dirty="0"/>
          </a:p>
        </p:txBody>
      </p:sp>
      <p:sp>
        <p:nvSpPr>
          <p:cNvPr id="2969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smtClean="0"/>
              <a:t>Robert Rauschenberg ( 1925-2008 )</a:t>
            </a:r>
          </a:p>
          <a:p>
            <a:pPr lvl="1"/>
            <a:r>
              <a:rPr lang="en-US" sz="2000" smtClean="0"/>
              <a:t>Collage &amp; Layering</a:t>
            </a:r>
          </a:p>
          <a:p>
            <a:r>
              <a:rPr lang="en-US" sz="2400" smtClean="0"/>
              <a:t>Richard Diebenkorn ( 1922-1993 )</a:t>
            </a:r>
          </a:p>
          <a:p>
            <a:pPr lvl="1"/>
            <a:r>
              <a:rPr lang="en-US" sz="2000" smtClean="0"/>
              <a:t>Layering,beautiful color palette, Lost &amp; Found</a:t>
            </a:r>
          </a:p>
          <a:p>
            <a:r>
              <a:rPr lang="en-US" sz="2400" smtClean="0"/>
              <a:t>David Hockney ( 1937-</a:t>
            </a:r>
          </a:p>
          <a:p>
            <a:pPr lvl="1"/>
            <a:r>
              <a:rPr lang="en-US" sz="2000" smtClean="0"/>
              <a:t>Grids of multiple canvases and light sources, interesting color palette </a:t>
            </a:r>
          </a:p>
          <a:p>
            <a:r>
              <a:rPr lang="en-US" sz="2400" smtClean="0"/>
              <a:t>Brice Marden ( 1939-</a:t>
            </a:r>
          </a:p>
          <a:p>
            <a:pPr lvl="1"/>
            <a:r>
              <a:rPr lang="en-US" sz="2000" smtClean="0"/>
              <a:t>Interesting Lines derived from Chinese Calligraphy</a:t>
            </a:r>
          </a:p>
          <a:p>
            <a:r>
              <a:rPr lang="en-US" sz="2400" smtClean="0"/>
              <a:t>Katherine Chang-Liu ( 1942-</a:t>
            </a:r>
          </a:p>
          <a:p>
            <a:pPr lvl="1"/>
            <a:r>
              <a:rPr lang="en-US" sz="2000" smtClean="0"/>
              <a:t>Collage &amp; Layering</a:t>
            </a:r>
          </a:p>
          <a:p>
            <a:pPr lvl="1">
              <a:buFont typeface="Arial" charset="0"/>
              <a:buNone/>
            </a:pPr>
            <a:endParaRPr lang="en-US" sz="2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Robert Rauschenberg</a:t>
            </a:r>
          </a:p>
        </p:txBody>
      </p:sp>
      <p:pic>
        <p:nvPicPr>
          <p:cNvPr id="30722" name="Content Placeholder 3" descr="Rauschenberg-1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65275" y="1600200"/>
            <a:ext cx="601345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Robert Rauschenberg</a:t>
            </a:r>
          </a:p>
        </p:txBody>
      </p:sp>
      <p:pic>
        <p:nvPicPr>
          <p:cNvPr id="31746" name="Content Placeholder 3" descr="63.1688_ph_web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638550" y="1600200"/>
            <a:ext cx="186690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Richard Diebenkorn</a:t>
            </a:r>
          </a:p>
        </p:txBody>
      </p:sp>
      <p:pic>
        <p:nvPicPr>
          <p:cNvPr id="32770" name="Content Placeholder 5" descr="RD-2.jpe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762250" y="1600200"/>
            <a:ext cx="361950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Richard Diebenkorn</a:t>
            </a:r>
          </a:p>
        </p:txBody>
      </p:sp>
      <p:pic>
        <p:nvPicPr>
          <p:cNvPr id="33794" name="Content Placeholder 3" descr="RD-3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20825" y="1600200"/>
            <a:ext cx="610235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What is Traditional Chinese Landscape Painting?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85000" lnSpcReduction="20000"/>
          </a:bodyPr>
          <a:lstStyle/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Using Ink with brush on Rice Paper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Brush work is derived from Calligraphy and it is the focus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Transmit the spirit, not the appearance of nature 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Create movement in the painting, invite the viewer on a journey to the inner world of the artist’s mind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Replacing representational forms with symbolic forms and abstractions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No perspective or vanishing point concept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More than one light source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Colors are muted often considered a distraction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David Hockney</a:t>
            </a:r>
          </a:p>
        </p:txBody>
      </p:sp>
      <p:sp>
        <p:nvSpPr>
          <p:cNvPr id="3481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34819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5050" y="1784350"/>
            <a:ext cx="1993900" cy="328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0200" y="1784350"/>
            <a:ext cx="1981200" cy="328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68950" y="1784350"/>
            <a:ext cx="2019300" cy="328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David Hockney</a:t>
            </a:r>
          </a:p>
        </p:txBody>
      </p:sp>
      <p:pic>
        <p:nvPicPr>
          <p:cNvPr id="35842" name="Content Placeholder 3" descr="08A09-lg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28688" y="1600200"/>
            <a:ext cx="7286625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Brice Marden</a:t>
            </a:r>
          </a:p>
        </p:txBody>
      </p:sp>
      <p:pic>
        <p:nvPicPr>
          <p:cNvPr id="36866" name="Content Placeholder 5" descr="BM-2.jpe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667000" y="2057400"/>
            <a:ext cx="3886200" cy="30368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Brice Marden</a:t>
            </a:r>
          </a:p>
        </p:txBody>
      </p:sp>
      <p:pic>
        <p:nvPicPr>
          <p:cNvPr id="37890" name="Content Placeholder 4" descr="BM-1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2347913"/>
            <a:ext cx="4038600" cy="3028950"/>
          </a:xfrm>
        </p:spPr>
      </p:pic>
      <p:pic>
        <p:nvPicPr>
          <p:cNvPr id="37891" name="Content Placeholder 5" descr="BM-3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48200" y="2279650"/>
            <a:ext cx="4038600" cy="31670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Katherine Chang-Liu</a:t>
            </a:r>
          </a:p>
        </p:txBody>
      </p:sp>
      <p:sp>
        <p:nvSpPr>
          <p:cNvPr id="3891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38915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1600200"/>
            <a:ext cx="6858000" cy="453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Katherine Chang-Liu</a:t>
            </a:r>
          </a:p>
        </p:txBody>
      </p:sp>
      <p:sp>
        <p:nvSpPr>
          <p:cNvPr id="3993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39939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7400" y="1600200"/>
            <a:ext cx="4826000" cy="451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How my work has Evolved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85000" lnSpcReduction="10000"/>
          </a:bodyPr>
          <a:lstStyle/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Introduced watercolors into the brush work of my landscape painting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Using colors to create mood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Brush control is still the focus, strive for naturalness and spontaneity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Layering with colors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Collapse the traditional deep space to shallow space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The marriage of landscape painting with calligraphy by using layering &amp; collages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Lost and Found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Using colors to create Mood</a:t>
            </a:r>
            <a:br>
              <a:rPr lang="en-US" dirty="0" smtClean="0"/>
            </a:br>
            <a:r>
              <a:rPr lang="en-US" dirty="0" smtClean="0"/>
              <a:t>(FLM)</a:t>
            </a:r>
            <a:endParaRPr lang="en-US" dirty="0"/>
          </a:p>
        </p:txBody>
      </p:sp>
      <p:sp>
        <p:nvSpPr>
          <p:cNvPr id="41986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Traditional</a:t>
            </a:r>
          </a:p>
        </p:txBody>
      </p:sp>
      <p:pic>
        <p:nvPicPr>
          <p:cNvPr id="41987" name="Content Placeholder 5" descr="The Old ones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957263" y="2174875"/>
            <a:ext cx="3040062" cy="3951288"/>
          </a:xfrm>
        </p:spPr>
      </p:pic>
      <p:sp>
        <p:nvSpPr>
          <p:cNvPr id="41988" name="Text Placeholder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mtClean="0"/>
              <a:t>Watercolor </a:t>
            </a:r>
          </a:p>
        </p:txBody>
      </p:sp>
      <p:pic>
        <p:nvPicPr>
          <p:cNvPr id="41989" name="Content Placeholder 4" descr="As the Sun Rises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>
          <a:xfrm>
            <a:off x="5316538" y="2174875"/>
            <a:ext cx="2698750" cy="39512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Examples of Ink and watercolor Brushwork (FLM)</a:t>
            </a:r>
            <a:endParaRPr lang="en-US" dirty="0"/>
          </a:p>
        </p:txBody>
      </p:sp>
      <p:sp>
        <p:nvSpPr>
          <p:cNvPr id="43010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Traditional</a:t>
            </a:r>
          </a:p>
        </p:txBody>
      </p:sp>
      <p:pic>
        <p:nvPicPr>
          <p:cNvPr id="43011" name="Content Placeholder 4" descr="Winter's Eve-s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925513" y="2174875"/>
            <a:ext cx="3103562" cy="3951288"/>
          </a:xfrm>
        </p:spPr>
      </p:pic>
      <p:sp>
        <p:nvSpPr>
          <p:cNvPr id="43012" name="Text Placeholder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mtClean="0"/>
              <a:t>Watercolor</a:t>
            </a:r>
          </a:p>
        </p:txBody>
      </p:sp>
      <p:pic>
        <p:nvPicPr>
          <p:cNvPr id="43013" name="Content Placeholder 5" descr="The Complexity of Thought.jpg"/>
          <p:cNvPicPr>
            <a:picLocks noGrp="1" noChangeAspect="1"/>
          </p:cNvPicPr>
          <p:nvPr>
            <p:ph sz="quarter" idx="4"/>
          </p:nvPr>
        </p:nvPicPr>
        <p:blipFill>
          <a:blip r:embed="rId4"/>
          <a:srcRect/>
          <a:stretch>
            <a:fillRect/>
          </a:stretch>
        </p:blipFill>
        <p:spPr>
          <a:xfrm>
            <a:off x="5213350" y="2174875"/>
            <a:ext cx="2905125" cy="39512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Used Color to create Mood</a:t>
            </a:r>
            <a:br>
              <a:rPr lang="en-US" dirty="0" smtClean="0"/>
            </a:br>
            <a:r>
              <a:rPr lang="en-US" dirty="0" smtClean="0"/>
              <a:t>(FLM)</a:t>
            </a:r>
            <a:endParaRPr lang="en-US" dirty="0"/>
          </a:p>
        </p:txBody>
      </p:sp>
      <p:pic>
        <p:nvPicPr>
          <p:cNvPr id="45058" name="Content Placeholder 8" descr="Before Darkness Settles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220788" y="1600200"/>
            <a:ext cx="6702425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Influenced by these Chinese Artists 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20000"/>
          </a:bodyPr>
          <a:lstStyle/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 smtClean="0"/>
              <a:t>Shi Tao ( 1642- 1707 )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sz="2000" dirty="0" smtClean="0"/>
              <a:t>Unique style and brushwork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 smtClean="0"/>
              <a:t>C.P. Huang ( 1898-1991 )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sz="2000" dirty="0" smtClean="0"/>
              <a:t>Unique style and brushwork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 smtClean="0"/>
              <a:t>C.C. Wang ( 1907-2003 )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sz="2000" dirty="0" smtClean="0"/>
              <a:t>Trained in classical Chinese painting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sz="2000" dirty="0" smtClean="0"/>
              <a:t>Created his personal contemporary style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 smtClean="0"/>
              <a:t>Yu Cheng-Yao( 1898-1993 )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sz="2000" dirty="0" smtClean="0"/>
              <a:t>Untrained, unique, non-descriptive and densely layered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 smtClean="0"/>
              <a:t>Li </a:t>
            </a:r>
            <a:r>
              <a:rPr lang="en-US" sz="2400" dirty="0" err="1" smtClean="0"/>
              <a:t>Hua-yi</a:t>
            </a:r>
            <a:r>
              <a:rPr lang="en-US" sz="2400" dirty="0" smtClean="0"/>
              <a:t> ( 1948-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sz="2000" dirty="0" smtClean="0"/>
              <a:t>Trained in Shanghai, Royal Academy in Brussels.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sz="2000" dirty="0" smtClean="0"/>
              <a:t>Bridging the gap between ‘traditional Chinese’ and ‘modern Western’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 smtClean="0"/>
              <a:t>Yang Yong-Liang (1980-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sz="2000" dirty="0" smtClean="0"/>
              <a:t>Collage &amp; Layering with photographs.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Used Colored lines</a:t>
            </a:r>
            <a:br>
              <a:rPr lang="en-US" dirty="0" smtClean="0"/>
            </a:br>
            <a:r>
              <a:rPr lang="en-US" dirty="0" smtClean="0"/>
              <a:t>(FLM)</a:t>
            </a:r>
            <a:endParaRPr lang="en-US" dirty="0"/>
          </a:p>
        </p:txBody>
      </p:sp>
      <p:pic>
        <p:nvPicPr>
          <p:cNvPr id="46082" name="Content Placeholder 3" descr="LeeMcCann-solitude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911350" y="1846263"/>
            <a:ext cx="5321300" cy="40338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Used Colored Lines</a:t>
            </a:r>
            <a:br>
              <a:rPr lang="en-US" dirty="0" smtClean="0"/>
            </a:br>
            <a:r>
              <a:rPr lang="en-US" dirty="0" smtClean="0"/>
              <a:t>(FLM)</a:t>
            </a:r>
            <a:endParaRPr lang="en-US" dirty="0"/>
          </a:p>
        </p:txBody>
      </p:sp>
      <p:pic>
        <p:nvPicPr>
          <p:cNvPr id="47106" name="Content Placeholder 3" descr="The Outcome is uncertain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914650" y="1600200"/>
            <a:ext cx="331470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Stacking Multiple Canvases</a:t>
            </a:r>
            <a:br>
              <a:rPr lang="en-US" dirty="0" smtClean="0"/>
            </a:br>
            <a:r>
              <a:rPr lang="en-US" dirty="0" smtClean="0"/>
              <a:t>(FLM)</a:t>
            </a:r>
            <a:endParaRPr lang="en-US" dirty="0"/>
          </a:p>
        </p:txBody>
      </p:sp>
      <p:pic>
        <p:nvPicPr>
          <p:cNvPr id="48130" name="Content Placeholder 3" descr="Uphill both ways-trip-tyke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848100" y="1600200"/>
            <a:ext cx="144780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Layering,</a:t>
            </a:r>
            <a:br>
              <a:rPr lang="en-US" dirty="0" smtClean="0"/>
            </a:br>
            <a:r>
              <a:rPr lang="en-US" dirty="0" smtClean="0"/>
              <a:t>Collage, Lost and Found (FLM)</a:t>
            </a:r>
            <a:endParaRPr lang="en-US" dirty="0"/>
          </a:p>
        </p:txBody>
      </p:sp>
      <p:pic>
        <p:nvPicPr>
          <p:cNvPr id="49154" name="Content Placeholder 8" descr="Echo of the Past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328863" y="1600200"/>
            <a:ext cx="4486275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Used Only Calligraphy Collage </a:t>
            </a:r>
            <a:br>
              <a:rPr lang="en-US" dirty="0" smtClean="0"/>
            </a:br>
            <a:r>
              <a:rPr lang="en-US" dirty="0" smtClean="0"/>
              <a:t>(FLM) </a:t>
            </a:r>
            <a:endParaRPr lang="en-US" dirty="0"/>
          </a:p>
        </p:txBody>
      </p:sp>
      <p:pic>
        <p:nvPicPr>
          <p:cNvPr id="50178" name="Content Placeholder 3" descr="LeeMcCannF_3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981200" y="2209800"/>
            <a:ext cx="5181600" cy="3124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Used Collage </a:t>
            </a:r>
            <a:br>
              <a:rPr lang="en-US" dirty="0" smtClean="0"/>
            </a:br>
            <a:r>
              <a:rPr lang="en-US" dirty="0" smtClean="0"/>
              <a:t>(FLM)</a:t>
            </a:r>
            <a:endParaRPr lang="en-US" dirty="0"/>
          </a:p>
        </p:txBody>
      </p:sp>
      <p:pic>
        <p:nvPicPr>
          <p:cNvPr id="51202" name="Content Placeholder 7" descr="Doorway into the Past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648200" y="1839913"/>
            <a:ext cx="4038600" cy="4046537"/>
          </a:xfrm>
        </p:spPr>
      </p:pic>
      <p:pic>
        <p:nvPicPr>
          <p:cNvPr id="51203" name="Content Placeholder 9" descr="2-16-8.jpg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57200" y="1804988"/>
            <a:ext cx="4038600" cy="4116387"/>
          </a:xfrm>
        </p:spPr>
      </p:pic>
      <p:sp>
        <p:nvSpPr>
          <p:cNvPr id="51204" name="TextBox 4"/>
          <p:cNvSpPr txBox="1">
            <a:spLocks noChangeArrowheads="1"/>
          </p:cNvSpPr>
          <p:nvPr/>
        </p:nvSpPr>
        <p:spPr bwMode="auto">
          <a:xfrm>
            <a:off x="593725" y="1417638"/>
            <a:ext cx="8016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Before</a:t>
            </a:r>
          </a:p>
        </p:txBody>
      </p:sp>
      <p:sp>
        <p:nvSpPr>
          <p:cNvPr id="51205" name="TextBox 5"/>
          <p:cNvSpPr txBox="1">
            <a:spLocks noChangeArrowheads="1"/>
          </p:cNvSpPr>
          <p:nvPr/>
        </p:nvSpPr>
        <p:spPr bwMode="auto">
          <a:xfrm>
            <a:off x="4800600" y="1417638"/>
            <a:ext cx="6556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After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Conclusion</a:t>
            </a:r>
          </a:p>
        </p:txBody>
      </p:sp>
      <p:sp>
        <p:nvSpPr>
          <p:cNvPr id="5222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There is much to learn from Chinese and Non-Chinese artists</a:t>
            </a:r>
          </a:p>
          <a:p>
            <a:r>
              <a:rPr lang="en-US" smtClean="0"/>
              <a:t>More to explore by using collage calligraphy in my work</a:t>
            </a:r>
          </a:p>
          <a:p>
            <a:r>
              <a:rPr lang="en-US" smtClean="0"/>
              <a:t>Interested in creating different textures </a:t>
            </a:r>
          </a:p>
          <a:p>
            <a:r>
              <a:rPr lang="en-US" smtClean="0"/>
              <a:t>Experiment with colors and layers</a:t>
            </a:r>
          </a:p>
          <a:p>
            <a:r>
              <a:rPr lang="en-US" smtClean="0"/>
              <a:t>Experiment with multiple panels</a:t>
            </a:r>
          </a:p>
          <a:p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Shi Tao ( 1642- 1707 )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18434" name="Content Placeholder 3" descr="Tao_Chi_002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71563" y="1600200"/>
            <a:ext cx="7000875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Shi Tao ( 1642- 1707 )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19458" name="Content Placeholder 3" descr="shitao-1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943100" y="1600200"/>
            <a:ext cx="525780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C.P. Huang ( 1898-1991 )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20482" name="Content Placeholder 3" descr="hcp-1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032000" y="2103438"/>
            <a:ext cx="5080000" cy="35179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C.P. Huang ( 1898-1991 )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21506" name="Content Placeholder 3" descr="hc-2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24000" y="1752600"/>
            <a:ext cx="5715000" cy="3886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C.C. Wang ( 1907-2003 )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22530" name="Content Placeholder 3" descr="cc-1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341438" y="1600200"/>
            <a:ext cx="6461125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C.C. Wang ( 1907-2003 )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23554" name="Content Placeholder 3" descr="Wang_CC_Landscape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874963" y="1600200"/>
            <a:ext cx="3394075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9661</TotalTime>
  <Words>406</Words>
  <Application>Microsoft Macintosh PowerPoint</Application>
  <PresentationFormat>On-screen Show (4:3)</PresentationFormat>
  <Paragraphs>90</Paragraphs>
  <Slides>36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Design Template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9" baseType="lpstr">
      <vt:lpstr>Calibri</vt:lpstr>
      <vt:lpstr>Arial</vt:lpstr>
      <vt:lpstr>Office Theme</vt:lpstr>
      <vt:lpstr>My Journey from Traditional to Contemporary Painting</vt:lpstr>
      <vt:lpstr>What is Traditional Chinese Landscape Painting?</vt:lpstr>
      <vt:lpstr>Influenced by these Chinese Artists </vt:lpstr>
      <vt:lpstr>Shi Tao ( 1642- 1707 ) </vt:lpstr>
      <vt:lpstr>Shi Tao ( 1642- 1707 ) </vt:lpstr>
      <vt:lpstr>C.P. Huang ( 1898-1991 ) </vt:lpstr>
      <vt:lpstr>C.P. Huang ( 1898-1991 ) </vt:lpstr>
      <vt:lpstr>C.C. Wang ( 1907-2003 ) </vt:lpstr>
      <vt:lpstr>C.C. Wang ( 1907-2003 ) </vt:lpstr>
      <vt:lpstr>Li Hua-yi ( 1948- </vt:lpstr>
      <vt:lpstr>Li Hua-yi ( 1948- </vt:lpstr>
      <vt:lpstr>Yang Yong-Liang ( 1980-</vt:lpstr>
      <vt:lpstr>Yang Yong-Liang ( 1980-</vt:lpstr>
      <vt:lpstr>Painting by Shen Chou (1497) &amp; Photo by Yang Yongliang (2009)</vt:lpstr>
      <vt:lpstr>Influenced by these Western Artists</vt:lpstr>
      <vt:lpstr>Robert Rauschenberg</vt:lpstr>
      <vt:lpstr>Robert Rauschenberg</vt:lpstr>
      <vt:lpstr>Richard Diebenkorn</vt:lpstr>
      <vt:lpstr>Richard Diebenkorn</vt:lpstr>
      <vt:lpstr>David Hockney</vt:lpstr>
      <vt:lpstr>David Hockney</vt:lpstr>
      <vt:lpstr>Brice Marden</vt:lpstr>
      <vt:lpstr>Brice Marden</vt:lpstr>
      <vt:lpstr>Katherine Chang-Liu</vt:lpstr>
      <vt:lpstr>Katherine Chang-Liu</vt:lpstr>
      <vt:lpstr>How my work has Evolved</vt:lpstr>
      <vt:lpstr>Using colors to create Mood (FLM)</vt:lpstr>
      <vt:lpstr>Examples of Ink and watercolor Brushwork (FLM)</vt:lpstr>
      <vt:lpstr>Used Color to create Mood (FLM)</vt:lpstr>
      <vt:lpstr>Used Colored lines (FLM)</vt:lpstr>
      <vt:lpstr>Used Colored Lines (FLM)</vt:lpstr>
      <vt:lpstr>Stacking Multiple Canvases (FLM)</vt:lpstr>
      <vt:lpstr>Layering, Collage, Lost and Found (FLM)</vt:lpstr>
      <vt:lpstr>Used Only Calligraphy Collage  (FLM) </vt:lpstr>
      <vt:lpstr>Used Collage  (FLM)</vt:lpstr>
      <vt:lpstr>Conclusion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Freda McCann</dc:creator>
  <cp:lastModifiedBy>dhuang</cp:lastModifiedBy>
  <cp:revision>738</cp:revision>
  <dcterms:created xsi:type="dcterms:W3CDTF">2015-10-14T12:40:26Z</dcterms:created>
  <dcterms:modified xsi:type="dcterms:W3CDTF">2015-10-19T23:55:48Z</dcterms:modified>
</cp:coreProperties>
</file>